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7"/>
  </p:notesMasterIdLst>
  <p:sldIdLst>
    <p:sldId id="338" r:id="rId3"/>
    <p:sldId id="344" r:id="rId4"/>
    <p:sldId id="345" r:id="rId5"/>
    <p:sldId id="346" r:id="rId6"/>
    <p:sldId id="355" r:id="rId7"/>
    <p:sldId id="356" r:id="rId8"/>
    <p:sldId id="347" r:id="rId9"/>
    <p:sldId id="348" r:id="rId10"/>
    <p:sldId id="349" r:id="rId11"/>
    <p:sldId id="358" r:id="rId12"/>
    <p:sldId id="327" r:id="rId13"/>
    <p:sldId id="328" r:id="rId14"/>
    <p:sldId id="329" r:id="rId15"/>
    <p:sldId id="33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  <a:srgbClr val="EA0000"/>
    <a:srgbClr val="B6D5AB"/>
    <a:srgbClr val="77933C"/>
    <a:srgbClr val="FF3300"/>
    <a:srgbClr val="FF0000"/>
    <a:srgbClr val="CC0000"/>
    <a:srgbClr val="73BEF1"/>
    <a:srgbClr val="1376B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98" autoAdjust="0"/>
    <p:restoredTop sz="94711" autoAdjust="0"/>
  </p:normalViewPr>
  <p:slideViewPr>
    <p:cSldViewPr>
      <p:cViewPr>
        <p:scale>
          <a:sx n="80" d="100"/>
          <a:sy n="80" d="100"/>
        </p:scale>
        <p:origin x="-2165" y="-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Page 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Page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Page 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9F3F8-4B08-4E2F-822B-AB84995DF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b="1" dirty="0" smtClean="0"/>
              <a:t>	</a:t>
            </a:r>
            <a:r>
              <a:rPr lang="en-US" sz="2400" dirty="0" smtClean="0"/>
              <a:t>Classify accounts as assets, liabilities, or owner’s equity and demonstrate their relationship in the accounting equation.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b="1" dirty="0" smtClean="0"/>
              <a:t>	</a:t>
            </a:r>
            <a:r>
              <a:rPr lang="en-US" sz="2400" dirty="0" smtClean="0"/>
              <a:t>Analyze the effects of transactions on the accounting equation.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en-US" sz="2400" b="1" dirty="0" smtClean="0"/>
              <a:t>	</a:t>
            </a:r>
            <a:r>
              <a:rPr lang="en-US" sz="2400" dirty="0" smtClean="0"/>
              <a:t>Distinguish between cash and on account transactions.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Calibri"/>
              </a:rPr>
              <a:t>Transactions on Account</a:t>
            </a:r>
            <a:endParaRPr lang="en-US" baseline="0" dirty="0" smtClean="0">
              <a:solidFill>
                <a:srgbClr val="B60000"/>
              </a:solidFill>
              <a:latin typeface="Giza-ThreeFiv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pic>
        <p:nvPicPr>
          <p:cNvPr id="5" name="Picture 4" descr="Chapter 1_Page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590800"/>
            <a:ext cx="8229600" cy="2532666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5453556"/>
            <a:ext cx="7772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Transaction 5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dirty="0" smtClean="0"/>
              <a:t>January 9. Paid cash on account to Canyon Office Supplies, $100.00.</a:t>
            </a:r>
            <a:endParaRPr lang="en-US" sz="2000" dirty="0"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599630"/>
            <a:ext cx="8153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4</a:t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January 5. Bought supplies on account from Canyon Office Supplies, $220.00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3781314"/>
            <a:ext cx="9144000" cy="365760"/>
            <a:chOff x="0" y="3695700"/>
            <a:chExt cx="9144000" cy="365760"/>
          </a:xfrm>
        </p:grpSpPr>
        <p:sp>
          <p:nvSpPr>
            <p:cNvPr id="9" name="Isosceles Triangle 8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4358640"/>
            <a:ext cx="9144000" cy="365760"/>
            <a:chOff x="0" y="3695700"/>
            <a:chExt cx="9144000" cy="365760"/>
          </a:xfrm>
        </p:grpSpPr>
        <p:sp>
          <p:nvSpPr>
            <p:cNvPr id="12" name="Isosceles Triangle 11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Flowchart: Delay 1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Give </a:t>
            </a:r>
            <a:r>
              <a:rPr lang="en-US" dirty="0"/>
              <a:t>two examples of service businesses </a:t>
            </a:r>
            <a:r>
              <a:rPr lang="en-US" dirty="0" smtClean="0"/>
              <a:t>in your </a:t>
            </a:r>
            <a:r>
              <a:rPr lang="en-US" dirty="0"/>
              <a:t>area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160591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10000"/>
              </a:lnSpc>
            </a:pPr>
            <a:r>
              <a:rPr lang="en-US" sz="3200" dirty="0" smtClean="0">
                <a:ea typeface="Calibri"/>
                <a:cs typeface="Times New Roman"/>
              </a:rPr>
              <a:t>Answers should include businesses that perform activities for a fee, such as </a:t>
            </a:r>
            <a:r>
              <a:rPr lang="en-US" sz="3200" dirty="0" smtClean="0">
                <a:ea typeface="Calibri"/>
              </a:rPr>
              <a:t>dry cleaners, car washes, or landscapers.</a:t>
            </a: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must be done if a transaction increases the left side of the equation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102797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/>
            <a:r>
              <a:rPr lang="en-US" sz="3200" dirty="0" smtClean="0">
                <a:ea typeface="Calibri"/>
              </a:rPr>
              <a:t>The right side must also be increased.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How </a:t>
            </a:r>
            <a:r>
              <a:rPr lang="en-US" dirty="0"/>
              <a:t>can a transaction affect only one side of the equation?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0128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/>
            <a:r>
              <a:rPr lang="en-US" sz="3200" dirty="0" smtClean="0">
                <a:ea typeface="Calibri"/>
                <a:cs typeface="Times New Roman"/>
              </a:rPr>
              <a:t>If one account is increased, another account on the same side of the equation must be decreased by the same amount.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4.	</a:t>
            </a:r>
            <a:r>
              <a:rPr lang="en-US" dirty="0" smtClean="0"/>
              <a:t>What </a:t>
            </a:r>
            <a:r>
              <a:rPr lang="en-US" dirty="0"/>
              <a:t>does the term </a:t>
            </a:r>
            <a:r>
              <a:rPr lang="en-US" i="1" dirty="0"/>
              <a:t>on account </a:t>
            </a:r>
            <a:r>
              <a:rPr lang="en-US" dirty="0"/>
              <a:t>mean?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0128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/>
            <a:r>
              <a:rPr lang="en-US" sz="3200" dirty="0" smtClean="0">
                <a:ea typeface="Calibri"/>
              </a:rPr>
              <a:t>Purchasing on account means buying items or services and paying for them at a future date</a:t>
            </a:r>
            <a:r>
              <a:rPr lang="en-US" sz="3200" dirty="0" smtClean="0">
                <a:ea typeface="Calibri"/>
                <a:cs typeface="Times New Roman"/>
              </a:rPr>
              <a:t>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Business—Delgado Web Services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A business that performs an activity for a fee is called a </a:t>
            </a:r>
            <a:r>
              <a:rPr lang="en-US" b="1" dirty="0" smtClean="0">
                <a:solidFill>
                  <a:srgbClr val="0070C0"/>
                </a:solidFill>
              </a:rPr>
              <a:t>service business</a:t>
            </a:r>
            <a:r>
              <a:rPr lang="en-US" dirty="0" smtClean="0"/>
              <a:t>. </a:t>
            </a:r>
          </a:p>
          <a:p>
            <a:pPr lvl="0"/>
            <a:r>
              <a:rPr lang="en-US" dirty="0" smtClean="0"/>
              <a:t>A </a:t>
            </a:r>
            <a:r>
              <a:rPr lang="en-US" b="1" dirty="0">
                <a:solidFill>
                  <a:srgbClr val="0070C0"/>
                </a:solidFill>
              </a:rPr>
              <a:t>proprietorship</a:t>
            </a:r>
            <a:r>
              <a:rPr lang="en-US" dirty="0" smtClean="0"/>
              <a:t> is a business owned by one person. </a:t>
            </a:r>
          </a:p>
          <a:p>
            <a:pPr lvl="1"/>
            <a:r>
              <a:rPr lang="en-US" dirty="0" smtClean="0"/>
              <a:t>A proprietorship is sometimes referred to as a </a:t>
            </a:r>
            <a:r>
              <a:rPr lang="en-US" i="1" dirty="0" smtClean="0">
                <a:solidFill>
                  <a:srgbClr val="0070C0"/>
                </a:solidFill>
              </a:rPr>
              <a:t>sole</a:t>
            </a:r>
            <a:r>
              <a:rPr lang="en-US" i="1" dirty="0" smtClean="0">
                <a:solidFill>
                  <a:srgbClr val="00B0F0"/>
                </a:solidFill>
              </a:rPr>
              <a:t> </a:t>
            </a:r>
            <a:r>
              <a:rPr lang="en-US" i="1" dirty="0" smtClean="0">
                <a:solidFill>
                  <a:srgbClr val="0070C0"/>
                </a:solidFill>
              </a:rPr>
              <a:t>proprietorship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A </a:t>
            </a:r>
            <a:r>
              <a:rPr lang="en-US" b="1" dirty="0">
                <a:solidFill>
                  <a:srgbClr val="0070C0"/>
                </a:solidFill>
              </a:rPr>
              <a:t>business plan </a:t>
            </a:r>
            <a:r>
              <a:rPr lang="en-US" dirty="0" smtClean="0"/>
              <a:t>is a formal written document that describes the nature of a business and how it will operate.</a:t>
            </a:r>
          </a:p>
        </p:txBody>
      </p:sp>
      <p:sp>
        <p:nvSpPr>
          <p:cNvPr id="4" name="Flowchart: Delay 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Accounting Standards and Rules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Calibri"/>
              </a:rPr>
              <a:t>The standards and rules that accountants follow while recording and reporting financial activities are commonly referred to as</a:t>
            </a:r>
            <a:r>
              <a:rPr lang="en-US" i="1" baseline="0" dirty="0" smtClean="0">
                <a:solidFill>
                  <a:srgbClr val="00B0F0"/>
                </a:solidFill>
                <a:latin typeface="Calibri"/>
              </a:rPr>
              <a:t> </a:t>
            </a:r>
            <a:r>
              <a:rPr lang="en-US" i="1" baseline="0" dirty="0" smtClean="0">
                <a:solidFill>
                  <a:srgbClr val="0070C0"/>
                </a:solidFill>
                <a:latin typeface="Calibri"/>
              </a:rPr>
              <a:t>generally accepted accounting principles </a:t>
            </a:r>
            <a:r>
              <a:rPr lang="en-US" baseline="0" dirty="0" smtClean="0">
                <a:latin typeface="Calibri"/>
              </a:rPr>
              <a:t>or</a:t>
            </a:r>
            <a:r>
              <a:rPr lang="en-US" i="1" baseline="0" dirty="0" smtClean="0">
                <a:solidFill>
                  <a:srgbClr val="0070C0"/>
                </a:solidFill>
                <a:latin typeface="Calibri"/>
              </a:rPr>
              <a:t> </a:t>
            </a:r>
            <a:r>
              <a:rPr lang="en-US" b="1" i="1" baseline="0" dirty="0" smtClean="0">
                <a:solidFill>
                  <a:srgbClr val="0070C0"/>
                </a:solidFill>
                <a:latin typeface="Calibri"/>
              </a:rPr>
              <a:t>GAAP</a:t>
            </a:r>
            <a:r>
              <a:rPr lang="en-US" baseline="0" dirty="0" smtClean="0">
                <a:latin typeface="Calibri"/>
              </a:rPr>
              <a:t>.</a:t>
            </a:r>
            <a:endParaRPr lang="en-US" baseline="0" dirty="0" smtClean="0">
              <a:latin typeface="Times New Roman"/>
            </a:endParaRPr>
          </a:p>
        </p:txBody>
      </p:sp>
      <p:sp>
        <p:nvSpPr>
          <p:cNvPr id="4" name="Flowchart: Delay 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Accounting Equation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Financial rights to the assets of a business are called </a:t>
            </a:r>
            <a:r>
              <a:rPr lang="en-US" b="1" dirty="0" smtClean="0">
                <a:solidFill>
                  <a:srgbClr val="0070C0"/>
                </a:solidFill>
              </a:rPr>
              <a:t>equities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The amount remaining after the value of all liabilities is subtracted from the value of all assets is called </a:t>
            </a:r>
            <a:r>
              <a:rPr lang="en-US" b="1" dirty="0">
                <a:solidFill>
                  <a:srgbClr val="0070C0"/>
                </a:solidFill>
              </a:rPr>
              <a:t>owner’s equity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The equation showing the relationship among assets, liabilities, and owner’s equity is called the </a:t>
            </a:r>
            <a:r>
              <a:rPr lang="en-US" b="1" dirty="0">
                <a:solidFill>
                  <a:srgbClr val="0070C0"/>
                </a:solidFill>
              </a:rPr>
              <a:t>accounting equation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Accounting Equation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pic>
        <p:nvPicPr>
          <p:cNvPr id="6" name="Picture 5" descr="Chapter 1_Page 13.jpg"/>
          <p:cNvPicPr>
            <a:picLocks noChangeAspect="1"/>
          </p:cNvPicPr>
          <p:nvPr/>
        </p:nvPicPr>
        <p:blipFill>
          <a:blip r:embed="rId3" cstate="print"/>
          <a:srcRect b="33071"/>
          <a:stretch>
            <a:fillRect/>
          </a:stretch>
        </p:blipFill>
        <p:spPr>
          <a:xfrm>
            <a:off x="609600" y="2632284"/>
            <a:ext cx="8229600" cy="796716"/>
          </a:xfrm>
          <a:prstGeom prst="rect">
            <a:avLst/>
          </a:prstGeom>
        </p:spPr>
      </p:pic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Receiving Cash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Accountants call any business activity that changes assets, liabilities, or owner’s equity a </a:t>
            </a:r>
            <a:r>
              <a:rPr lang="en-US" b="1" dirty="0" smtClean="0">
                <a:solidFill>
                  <a:srgbClr val="0070C0"/>
                </a:solidFill>
              </a:rPr>
              <a:t>transaction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A record that summarizes all the transactions pertaining to a single item in the accounting equation is called an </a:t>
            </a:r>
            <a:r>
              <a:rPr lang="en-US" b="1" dirty="0">
                <a:solidFill>
                  <a:srgbClr val="0070C0"/>
                </a:solidFill>
              </a:rPr>
              <a:t>account</a:t>
            </a:r>
            <a:r>
              <a:rPr lang="en-US" dirty="0" smtClean="0"/>
              <a:t>. </a:t>
            </a:r>
          </a:p>
          <a:p>
            <a:pPr lvl="0"/>
            <a:r>
              <a:rPr lang="en-US" dirty="0" smtClean="0"/>
              <a:t>The name given to an account is called an </a:t>
            </a:r>
            <a:r>
              <a:rPr lang="en-US" b="1" dirty="0">
                <a:solidFill>
                  <a:srgbClr val="0070C0"/>
                </a:solidFill>
              </a:rPr>
              <a:t>account title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The difference between the increases and decreases in an account is called the </a:t>
            </a:r>
            <a:r>
              <a:rPr lang="en-US" b="1" dirty="0">
                <a:solidFill>
                  <a:srgbClr val="0070C0"/>
                </a:solidFill>
              </a:rPr>
              <a:t>account balance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An account used to summarize the owner’s equity in a business is called a </a:t>
            </a:r>
            <a:r>
              <a:rPr lang="en-US" b="1" dirty="0">
                <a:solidFill>
                  <a:srgbClr val="0070C0"/>
                </a:solidFill>
              </a:rPr>
              <a:t>capital account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pter 1_Page 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" y="2624328"/>
            <a:ext cx="8173283" cy="2011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Receiving Cash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sp>
        <p:nvSpPr>
          <p:cNvPr id="10" name="Rectangle 1027"/>
          <p:cNvSpPr txBox="1">
            <a:spLocks noChangeArrowheads="1"/>
          </p:cNvSpPr>
          <p:nvPr/>
        </p:nvSpPr>
        <p:spPr>
          <a:xfrm>
            <a:off x="457200" y="1600200"/>
            <a:ext cx="8226425" cy="7016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January 2. Received cash from owner as an investment, $2,000.00.</a:t>
            </a: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0" y="3810000"/>
            <a:ext cx="9144000" cy="365760"/>
            <a:chOff x="0" y="3695700"/>
            <a:chExt cx="9144000" cy="365760"/>
          </a:xfrm>
        </p:grpSpPr>
        <p:sp>
          <p:nvSpPr>
            <p:cNvPr id="13" name="Isosceles Triangle 12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lowchart: Delay 10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7200" y="5257800"/>
            <a:ext cx="7772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Transaction 3 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dirty="0" smtClean="0"/>
              <a:t>January 3. Paid cash for insurance, $900.00.</a:t>
            </a:r>
            <a:endParaRPr lang="en-US" sz="2000" dirty="0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Paying Cash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599630"/>
            <a:ext cx="7772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lIns="91440" tIns="45720" rIns="91440" bIns="45720" rtlCol="0" anchor="ctr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2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January 2. Paid cash for supplies, $165.00.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3596640"/>
            <a:ext cx="9144000" cy="365760"/>
            <a:chOff x="0" y="3695700"/>
            <a:chExt cx="9144000" cy="365760"/>
          </a:xfrm>
        </p:grpSpPr>
        <p:sp>
          <p:nvSpPr>
            <p:cNvPr id="12" name="Isosceles Triangle 11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0" y="4173966"/>
            <a:ext cx="9144000" cy="365760"/>
            <a:chOff x="0" y="3695700"/>
            <a:chExt cx="9144000" cy="365760"/>
          </a:xfrm>
        </p:grpSpPr>
        <p:sp>
          <p:nvSpPr>
            <p:cNvPr id="16" name="Isosceles Triangle 15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 descr="Chapter 1_Page 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514600"/>
            <a:ext cx="8229600" cy="24231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sp>
        <p:nvSpPr>
          <p:cNvPr id="20" name="Flowchart: Delay 19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dirty="0" smtClean="0">
                <a:latin typeface="Calibri"/>
              </a:rPr>
              <a:t>Transactions on Account</a:t>
            </a:r>
            <a:endParaRPr lang="en-US" baseline="0" dirty="0" smtClean="0">
              <a:solidFill>
                <a:srgbClr val="B60000"/>
              </a:solidFill>
              <a:latin typeface="Giza-ThreeFiv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Calibri"/>
              </a:rPr>
              <a:t>A person or business to whom a liability is owed is called a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creditor</a:t>
            </a:r>
            <a:r>
              <a:rPr lang="en-US" baseline="0" dirty="0" smtClean="0">
                <a:latin typeface="Times New Roman"/>
              </a:rPr>
              <a:t>.</a:t>
            </a:r>
            <a:endParaRPr lang="en-US" baseline="0" dirty="0" smtClean="0"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3158</TotalTime>
  <Words>484</Words>
  <Application>Microsoft Office PowerPoint</Application>
  <PresentationFormat>On-screen Show (4:3)</PresentationFormat>
  <Paragraphs>110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Custom Design</vt:lpstr>
      <vt:lpstr>Slide 1</vt:lpstr>
      <vt:lpstr>The Business—Delgado Web Services</vt:lpstr>
      <vt:lpstr>Accounting Standards and Rules</vt:lpstr>
      <vt:lpstr>The Accounting Equation</vt:lpstr>
      <vt:lpstr>The Accounting Equation</vt:lpstr>
      <vt:lpstr>Receiving Cash</vt:lpstr>
      <vt:lpstr>Receiving Cash</vt:lpstr>
      <vt:lpstr>Paying Cash</vt:lpstr>
      <vt:lpstr>Transactions on Account</vt:lpstr>
      <vt:lpstr>Transactions on Account</vt:lpstr>
      <vt:lpstr>Lesson 1-2 Audit Your Understanding</vt:lpstr>
      <vt:lpstr>Lesson 1-2 Audit Your Understanding</vt:lpstr>
      <vt:lpstr>Lesson 1-2 Audit Your Understanding</vt:lpstr>
      <vt:lpstr>Lesson 1-2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260</cp:revision>
  <dcterms:created xsi:type="dcterms:W3CDTF">2012-07-02T15:51:50Z</dcterms:created>
  <dcterms:modified xsi:type="dcterms:W3CDTF">2012-12-21T21:53:24Z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